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2076138457" r:id="rId5"/>
    <p:sldId id="2076138479" r:id="rId6"/>
    <p:sldId id="2076138466" r:id="rId7"/>
    <p:sldId id="2076138470" r:id="rId8"/>
    <p:sldId id="2076138467" r:id="rId9"/>
    <p:sldId id="2076138469" r:id="rId10"/>
    <p:sldId id="2076138495" r:id="rId11"/>
    <p:sldId id="2076138471" r:id="rId12"/>
    <p:sldId id="2076138481" r:id="rId13"/>
    <p:sldId id="2076138480" r:id="rId14"/>
    <p:sldId id="2076138482" r:id="rId15"/>
    <p:sldId id="2076138483" r:id="rId16"/>
    <p:sldId id="2076138499" r:id="rId17"/>
    <p:sldId id="2076138486" r:id="rId18"/>
    <p:sldId id="2076138490" r:id="rId19"/>
    <p:sldId id="2076138484" r:id="rId20"/>
    <p:sldId id="2076138489" r:id="rId21"/>
    <p:sldId id="2076138491" r:id="rId22"/>
    <p:sldId id="2076138492" r:id="rId23"/>
    <p:sldId id="2076138493" r:id="rId24"/>
    <p:sldId id="2076138473" r:id="rId25"/>
    <p:sldId id="2076138500" r:id="rId26"/>
    <p:sldId id="2076138496" r:id="rId27"/>
    <p:sldId id="2076138497" r:id="rId28"/>
    <p:sldId id="2076138498" r:id="rId29"/>
    <p:sldId id="2076138474" r:id="rId30"/>
    <p:sldId id="2076138494" r:id="rId31"/>
    <p:sldId id="2076138468" r:id="rId32"/>
    <p:sldId id="2076138477" r:id="rId33"/>
    <p:sldId id="2076138478" r:id="rId34"/>
    <p:sldId id="2076138458" r:id="rId35"/>
    <p:sldId id="2076138475"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70"/>
            <p14:sldId id="2076138467"/>
            <p14:sldId id="2076138469"/>
            <p14:sldId id="2076138495"/>
            <p14:sldId id="2076138471"/>
            <p14:sldId id="2076138481"/>
            <p14:sldId id="2076138480"/>
            <p14:sldId id="2076138482"/>
            <p14:sldId id="2076138483"/>
            <p14:sldId id="2076138499"/>
            <p14:sldId id="2076138486"/>
            <p14:sldId id="2076138490"/>
            <p14:sldId id="2076138484"/>
            <p14:sldId id="2076138489"/>
            <p14:sldId id="2076138491"/>
            <p14:sldId id="2076138492"/>
            <p14:sldId id="2076138493"/>
            <p14:sldId id="2076138473"/>
            <p14:sldId id="2076138500"/>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68"/>
            <p14:sldId id="2076138477"/>
            <p14:sldId id="2076138478"/>
            <p14:sldId id="2076138458"/>
            <p14:sldId id="2076138475"/>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73699" autoAdjust="0"/>
  </p:normalViewPr>
  <p:slideViewPr>
    <p:cSldViewPr snapToGrid="0">
      <p:cViewPr varScale="1">
        <p:scale>
          <a:sx n="81" d="100"/>
          <a:sy n="81" d="100"/>
        </p:scale>
        <p:origin x="1890" y="126"/>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42F09-C7D1-C64D-A7AE-4841A991579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32AEF53C-3778-9B4F-AE56-A262BF8FDDFC}">
      <dgm:prSet phldrT="[Text]"/>
      <dgm:spPr/>
      <dgm:t>
        <a:bodyPr/>
        <a:lstStyle/>
        <a:p>
          <a:r>
            <a:rPr lang="en-US" dirty="0"/>
            <a:t>Select Zip Code</a:t>
          </a:r>
        </a:p>
      </dgm:t>
    </dgm:pt>
    <dgm:pt modelId="{113E5197-45E5-E946-A692-2C0267745FE0}" type="parTrans" cxnId="{69C2EFC1-FBB9-3049-84F7-DB0748C1708A}">
      <dgm:prSet/>
      <dgm:spPr/>
      <dgm:t>
        <a:bodyPr/>
        <a:lstStyle/>
        <a:p>
          <a:endParaRPr lang="en-US"/>
        </a:p>
      </dgm:t>
    </dgm:pt>
    <dgm:pt modelId="{D0F5E856-CC39-E341-ABAE-D92100E210C0}" type="sibTrans" cxnId="{69C2EFC1-FBB9-3049-84F7-DB0748C1708A}">
      <dgm:prSet/>
      <dgm:spPr/>
      <dgm:t>
        <a:bodyPr/>
        <a:lstStyle/>
        <a:p>
          <a:endParaRPr lang="en-US"/>
        </a:p>
      </dgm:t>
    </dgm:pt>
    <dgm:pt modelId="{6D9C39BF-854C-C14D-AAB2-5744CFA8405E}">
      <dgm:prSet phldrT="[Text]"/>
      <dgm:spPr/>
      <dgm:t>
        <a:bodyPr/>
        <a:lstStyle/>
        <a:p>
          <a:r>
            <a:rPr lang="en-US" dirty="0"/>
            <a:t>Create Feature &amp; Target Variables</a:t>
          </a:r>
        </a:p>
      </dgm:t>
    </dgm:pt>
    <dgm:pt modelId="{B725782E-15B2-5F40-8B3A-5E5AA727FD35}" type="parTrans" cxnId="{67FDEFA6-35AC-CA45-ADFA-4A59076E5006}">
      <dgm:prSet/>
      <dgm:spPr/>
      <dgm:t>
        <a:bodyPr/>
        <a:lstStyle/>
        <a:p>
          <a:endParaRPr lang="en-US"/>
        </a:p>
      </dgm:t>
    </dgm:pt>
    <dgm:pt modelId="{C2717C49-C57A-AB4E-91BF-B5B962DE816A}" type="sibTrans" cxnId="{67FDEFA6-35AC-CA45-ADFA-4A59076E5006}">
      <dgm:prSet/>
      <dgm:spPr/>
      <dgm:t>
        <a:bodyPr/>
        <a:lstStyle/>
        <a:p>
          <a:endParaRPr lang="en-US"/>
        </a:p>
      </dgm:t>
    </dgm:pt>
    <dgm:pt modelId="{9059DD2D-B255-AF45-9A59-5DE3D43A3C38}">
      <dgm:prSet phldrT="[Text]"/>
      <dgm:spPr/>
      <dgm:t>
        <a:bodyPr/>
        <a:lstStyle/>
        <a:p>
          <a:r>
            <a:rPr lang="en-US" dirty="0"/>
            <a:t>Split into Training and Testing Sets</a:t>
          </a:r>
        </a:p>
      </dgm:t>
    </dgm:pt>
    <dgm:pt modelId="{C2E5341C-E831-3B41-B269-C89B9EC0A7C5}" type="parTrans" cxnId="{AE7BB685-2C7D-284A-8D96-C288E37D8E95}">
      <dgm:prSet/>
      <dgm:spPr/>
      <dgm:t>
        <a:bodyPr/>
        <a:lstStyle/>
        <a:p>
          <a:endParaRPr lang="en-US"/>
        </a:p>
      </dgm:t>
    </dgm:pt>
    <dgm:pt modelId="{4EE26B51-B0EF-CC46-A406-E9565D62A3C4}" type="sibTrans" cxnId="{AE7BB685-2C7D-284A-8D96-C288E37D8E95}">
      <dgm:prSet/>
      <dgm:spPr/>
      <dgm:t>
        <a:bodyPr/>
        <a:lstStyle/>
        <a:p>
          <a:endParaRPr lang="en-US"/>
        </a:p>
      </dgm:t>
    </dgm:pt>
    <dgm:pt modelId="{C3EB325B-FD56-2745-A4BB-6C92399D1A5A}">
      <dgm:prSet/>
      <dgm:spPr/>
      <dgm:t>
        <a:bodyPr/>
        <a:lstStyle/>
        <a:p>
          <a:r>
            <a:rPr lang="en-US" dirty="0"/>
            <a:t>Linear Regression Model</a:t>
          </a:r>
        </a:p>
      </dgm:t>
    </dgm:pt>
    <dgm:pt modelId="{0DD43721-9541-C34A-B9B4-F543346FD6DC}" type="parTrans" cxnId="{B445E342-0DB3-B144-BAE5-83911073B152}">
      <dgm:prSet/>
      <dgm:spPr/>
      <dgm:t>
        <a:bodyPr/>
        <a:lstStyle/>
        <a:p>
          <a:endParaRPr lang="en-US"/>
        </a:p>
      </dgm:t>
    </dgm:pt>
    <dgm:pt modelId="{57B3C25D-7D3B-4A44-9853-990627131564}" type="sibTrans" cxnId="{B445E342-0DB3-B144-BAE5-83911073B152}">
      <dgm:prSet/>
      <dgm:spPr/>
      <dgm:t>
        <a:bodyPr/>
        <a:lstStyle/>
        <a:p>
          <a:endParaRPr lang="en-US"/>
        </a:p>
      </dgm:t>
    </dgm:pt>
    <dgm:pt modelId="{486BC64B-22CD-B04C-B285-13C65DA705A7}">
      <dgm:prSet/>
      <dgm:spPr/>
      <dgm:t>
        <a:bodyPr/>
        <a:lstStyle/>
        <a:p>
          <a:r>
            <a:rPr lang="en-US" dirty="0"/>
            <a:t>Model Training</a:t>
          </a:r>
        </a:p>
      </dgm:t>
    </dgm:pt>
    <dgm:pt modelId="{03FCE2E1-6C15-4A4A-95E2-F2785DE75204}" type="parTrans" cxnId="{66B73E6F-B29B-B14F-BF60-E3CD66C37375}">
      <dgm:prSet/>
      <dgm:spPr/>
      <dgm:t>
        <a:bodyPr/>
        <a:lstStyle/>
        <a:p>
          <a:endParaRPr lang="en-US"/>
        </a:p>
      </dgm:t>
    </dgm:pt>
    <dgm:pt modelId="{2EF10860-DF20-1945-8A51-46672ADD67A1}" type="sibTrans" cxnId="{66B73E6F-B29B-B14F-BF60-E3CD66C37375}">
      <dgm:prSet/>
      <dgm:spPr/>
      <dgm:t>
        <a:bodyPr/>
        <a:lstStyle/>
        <a:p>
          <a:endParaRPr lang="en-US"/>
        </a:p>
      </dgm:t>
    </dgm:pt>
    <dgm:pt modelId="{8948AD49-CD66-EF42-9609-FC4560911692}">
      <dgm:prSet/>
      <dgm:spPr/>
      <dgm:t>
        <a:bodyPr/>
        <a:lstStyle/>
        <a:p>
          <a:r>
            <a:rPr lang="en-US" dirty="0"/>
            <a:t>Prediction</a:t>
          </a:r>
        </a:p>
      </dgm:t>
    </dgm:pt>
    <dgm:pt modelId="{6AF72C1D-EAB4-0D4B-8364-8E0793CDDBA1}" type="parTrans" cxnId="{1A6DE1C0-C647-CA48-8664-ED228206D365}">
      <dgm:prSet/>
      <dgm:spPr/>
      <dgm:t>
        <a:bodyPr/>
        <a:lstStyle/>
        <a:p>
          <a:endParaRPr lang="en-US"/>
        </a:p>
      </dgm:t>
    </dgm:pt>
    <dgm:pt modelId="{12911775-8B86-5C46-957B-13E973EBE42B}" type="sibTrans" cxnId="{1A6DE1C0-C647-CA48-8664-ED228206D365}">
      <dgm:prSet/>
      <dgm:spPr/>
      <dgm:t>
        <a:bodyPr/>
        <a:lstStyle/>
        <a:p>
          <a:endParaRPr lang="en-US"/>
        </a:p>
      </dgm:t>
    </dgm:pt>
    <dgm:pt modelId="{F4935AF0-1733-B144-86DB-8162E117EA67}" type="pres">
      <dgm:prSet presAssocID="{86742F09-C7D1-C64D-A7AE-4841A9915790}" presName="rootnode" presStyleCnt="0">
        <dgm:presLayoutVars>
          <dgm:chMax/>
          <dgm:chPref/>
          <dgm:dir/>
          <dgm:animLvl val="lvl"/>
        </dgm:presLayoutVars>
      </dgm:prSet>
      <dgm:spPr/>
    </dgm:pt>
    <dgm:pt modelId="{5C6A9E8D-EAA9-0E43-9870-CC93C9191143}" type="pres">
      <dgm:prSet presAssocID="{32AEF53C-3778-9B4F-AE56-A262BF8FDDFC}" presName="composite" presStyleCnt="0"/>
      <dgm:spPr/>
    </dgm:pt>
    <dgm:pt modelId="{F97CC5D6-A6CB-F34F-9082-506E82A2D782}" type="pres">
      <dgm:prSet presAssocID="{32AEF53C-3778-9B4F-AE56-A262BF8FDDFC}" presName="bentUpArrow1" presStyleLbl="alignImgPlace1" presStyleIdx="0" presStyleCnt="5"/>
      <dgm:spPr/>
    </dgm:pt>
    <dgm:pt modelId="{8E219E27-08DA-114C-8FD5-BE249A1FC3DD}" type="pres">
      <dgm:prSet presAssocID="{32AEF53C-3778-9B4F-AE56-A262BF8FDDFC}" presName="ParentText" presStyleLbl="node1" presStyleIdx="0" presStyleCnt="6">
        <dgm:presLayoutVars>
          <dgm:chMax val="1"/>
          <dgm:chPref val="1"/>
          <dgm:bulletEnabled val="1"/>
        </dgm:presLayoutVars>
      </dgm:prSet>
      <dgm:spPr/>
    </dgm:pt>
    <dgm:pt modelId="{A76A12B4-1B93-FA4A-BD1F-2736C973BF88}" type="pres">
      <dgm:prSet presAssocID="{32AEF53C-3778-9B4F-AE56-A262BF8FDDFC}" presName="ChildText" presStyleLbl="revTx" presStyleIdx="0" presStyleCnt="5">
        <dgm:presLayoutVars>
          <dgm:chMax val="0"/>
          <dgm:chPref val="0"/>
          <dgm:bulletEnabled val="1"/>
        </dgm:presLayoutVars>
      </dgm:prSet>
      <dgm:spPr/>
    </dgm:pt>
    <dgm:pt modelId="{F5948DC7-4B6A-9B40-B4AC-159C12B0FF5C}" type="pres">
      <dgm:prSet presAssocID="{D0F5E856-CC39-E341-ABAE-D92100E210C0}" presName="sibTrans" presStyleCnt="0"/>
      <dgm:spPr/>
    </dgm:pt>
    <dgm:pt modelId="{BE575972-87AF-714E-A8F1-EB23717501D8}" type="pres">
      <dgm:prSet presAssocID="{6D9C39BF-854C-C14D-AAB2-5744CFA8405E}" presName="composite" presStyleCnt="0"/>
      <dgm:spPr/>
    </dgm:pt>
    <dgm:pt modelId="{65975618-45BB-154E-85CF-C9E0488D8262}" type="pres">
      <dgm:prSet presAssocID="{6D9C39BF-854C-C14D-AAB2-5744CFA8405E}" presName="bentUpArrow1" presStyleLbl="alignImgPlace1" presStyleIdx="1" presStyleCnt="5"/>
      <dgm:spPr/>
    </dgm:pt>
    <dgm:pt modelId="{7046FB79-EF8C-EF42-B247-0D264B0176D2}" type="pres">
      <dgm:prSet presAssocID="{6D9C39BF-854C-C14D-AAB2-5744CFA8405E}" presName="ParentText" presStyleLbl="node1" presStyleIdx="1" presStyleCnt="6">
        <dgm:presLayoutVars>
          <dgm:chMax val="1"/>
          <dgm:chPref val="1"/>
          <dgm:bulletEnabled val="1"/>
        </dgm:presLayoutVars>
      </dgm:prSet>
      <dgm:spPr/>
    </dgm:pt>
    <dgm:pt modelId="{1FF1C105-21B6-C049-987D-E13B386335B8}" type="pres">
      <dgm:prSet presAssocID="{6D9C39BF-854C-C14D-AAB2-5744CFA8405E}" presName="ChildText" presStyleLbl="revTx" presStyleIdx="1" presStyleCnt="5">
        <dgm:presLayoutVars>
          <dgm:chMax val="0"/>
          <dgm:chPref val="0"/>
          <dgm:bulletEnabled val="1"/>
        </dgm:presLayoutVars>
      </dgm:prSet>
      <dgm:spPr/>
    </dgm:pt>
    <dgm:pt modelId="{7F031F5C-29E1-4244-97D9-E2496B76E839}" type="pres">
      <dgm:prSet presAssocID="{C2717C49-C57A-AB4E-91BF-B5B962DE816A}" presName="sibTrans" presStyleCnt="0"/>
      <dgm:spPr/>
    </dgm:pt>
    <dgm:pt modelId="{0E23A5E7-510F-3E4C-8CDF-51C4C31C0893}" type="pres">
      <dgm:prSet presAssocID="{9059DD2D-B255-AF45-9A59-5DE3D43A3C38}" presName="composite" presStyleCnt="0"/>
      <dgm:spPr/>
    </dgm:pt>
    <dgm:pt modelId="{B002ABCB-25FA-2A45-8BC5-FF59C2F6F7D5}" type="pres">
      <dgm:prSet presAssocID="{9059DD2D-B255-AF45-9A59-5DE3D43A3C38}" presName="bentUpArrow1" presStyleLbl="alignImgPlace1" presStyleIdx="2" presStyleCnt="5"/>
      <dgm:spPr/>
    </dgm:pt>
    <dgm:pt modelId="{2EFA7B5A-E057-A04A-B41C-CD77E0C4CDCD}" type="pres">
      <dgm:prSet presAssocID="{9059DD2D-B255-AF45-9A59-5DE3D43A3C38}" presName="ParentText" presStyleLbl="node1" presStyleIdx="2" presStyleCnt="6">
        <dgm:presLayoutVars>
          <dgm:chMax val="1"/>
          <dgm:chPref val="1"/>
          <dgm:bulletEnabled val="1"/>
        </dgm:presLayoutVars>
      </dgm:prSet>
      <dgm:spPr/>
    </dgm:pt>
    <dgm:pt modelId="{18C792ED-83E6-034A-AA6C-188A78347EA0}" type="pres">
      <dgm:prSet presAssocID="{9059DD2D-B255-AF45-9A59-5DE3D43A3C38}" presName="ChildText" presStyleLbl="revTx" presStyleIdx="2" presStyleCnt="5">
        <dgm:presLayoutVars>
          <dgm:chMax val="0"/>
          <dgm:chPref val="0"/>
          <dgm:bulletEnabled val="1"/>
        </dgm:presLayoutVars>
      </dgm:prSet>
      <dgm:spPr/>
    </dgm:pt>
    <dgm:pt modelId="{16756749-B052-6A49-85A7-03FCF9E0FE58}" type="pres">
      <dgm:prSet presAssocID="{4EE26B51-B0EF-CC46-A406-E9565D62A3C4}" presName="sibTrans" presStyleCnt="0"/>
      <dgm:spPr/>
    </dgm:pt>
    <dgm:pt modelId="{EC458F02-BDEC-8641-BF3D-2F97849F123E}" type="pres">
      <dgm:prSet presAssocID="{C3EB325B-FD56-2745-A4BB-6C92399D1A5A}" presName="composite" presStyleCnt="0"/>
      <dgm:spPr/>
    </dgm:pt>
    <dgm:pt modelId="{A7304C31-EEA4-E74B-9FEC-D811A86B1BF4}" type="pres">
      <dgm:prSet presAssocID="{C3EB325B-FD56-2745-A4BB-6C92399D1A5A}" presName="bentUpArrow1" presStyleLbl="alignImgPlace1" presStyleIdx="3" presStyleCnt="5"/>
      <dgm:spPr/>
    </dgm:pt>
    <dgm:pt modelId="{B6ECDD00-85DB-6047-AA76-2748B8C02E20}" type="pres">
      <dgm:prSet presAssocID="{C3EB325B-FD56-2745-A4BB-6C92399D1A5A}" presName="ParentText" presStyleLbl="node1" presStyleIdx="3" presStyleCnt="6">
        <dgm:presLayoutVars>
          <dgm:chMax val="1"/>
          <dgm:chPref val="1"/>
          <dgm:bulletEnabled val="1"/>
        </dgm:presLayoutVars>
      </dgm:prSet>
      <dgm:spPr/>
    </dgm:pt>
    <dgm:pt modelId="{A45D6F3C-FA3F-5C4B-AD19-9ACFCA21115A}" type="pres">
      <dgm:prSet presAssocID="{C3EB325B-FD56-2745-A4BB-6C92399D1A5A}" presName="ChildText" presStyleLbl="revTx" presStyleIdx="3" presStyleCnt="5">
        <dgm:presLayoutVars>
          <dgm:chMax val="0"/>
          <dgm:chPref val="0"/>
          <dgm:bulletEnabled val="1"/>
        </dgm:presLayoutVars>
      </dgm:prSet>
      <dgm:spPr/>
    </dgm:pt>
    <dgm:pt modelId="{D2479EC5-2899-9E47-B66A-19CD94514DE4}" type="pres">
      <dgm:prSet presAssocID="{57B3C25D-7D3B-4A44-9853-990627131564}" presName="sibTrans" presStyleCnt="0"/>
      <dgm:spPr/>
    </dgm:pt>
    <dgm:pt modelId="{BF3DD1C5-A347-F24F-B9D6-27AE3A67F9B2}" type="pres">
      <dgm:prSet presAssocID="{486BC64B-22CD-B04C-B285-13C65DA705A7}" presName="composite" presStyleCnt="0"/>
      <dgm:spPr/>
    </dgm:pt>
    <dgm:pt modelId="{B23C387A-4483-0F4C-8B34-E7388A91ACF1}" type="pres">
      <dgm:prSet presAssocID="{486BC64B-22CD-B04C-B285-13C65DA705A7}" presName="bentUpArrow1" presStyleLbl="alignImgPlace1" presStyleIdx="4" presStyleCnt="5"/>
      <dgm:spPr/>
    </dgm:pt>
    <dgm:pt modelId="{FBC56757-5591-8544-B95F-982256D86E91}" type="pres">
      <dgm:prSet presAssocID="{486BC64B-22CD-B04C-B285-13C65DA705A7}" presName="ParentText" presStyleLbl="node1" presStyleIdx="4" presStyleCnt="6">
        <dgm:presLayoutVars>
          <dgm:chMax val="1"/>
          <dgm:chPref val="1"/>
          <dgm:bulletEnabled val="1"/>
        </dgm:presLayoutVars>
      </dgm:prSet>
      <dgm:spPr/>
    </dgm:pt>
    <dgm:pt modelId="{D7FAE82B-EA39-7C42-BF50-7EBF0D6C7CD5}" type="pres">
      <dgm:prSet presAssocID="{486BC64B-22CD-B04C-B285-13C65DA705A7}" presName="ChildText" presStyleLbl="revTx" presStyleIdx="4" presStyleCnt="5">
        <dgm:presLayoutVars>
          <dgm:chMax val="0"/>
          <dgm:chPref val="0"/>
          <dgm:bulletEnabled val="1"/>
        </dgm:presLayoutVars>
      </dgm:prSet>
      <dgm:spPr/>
    </dgm:pt>
    <dgm:pt modelId="{870E40D0-FEFC-0F48-AB44-98297E937B56}" type="pres">
      <dgm:prSet presAssocID="{2EF10860-DF20-1945-8A51-46672ADD67A1}" presName="sibTrans" presStyleCnt="0"/>
      <dgm:spPr/>
    </dgm:pt>
    <dgm:pt modelId="{D98C5DC1-CBFA-5D4C-9F04-9079896EB928}" type="pres">
      <dgm:prSet presAssocID="{8948AD49-CD66-EF42-9609-FC4560911692}" presName="composite" presStyleCnt="0"/>
      <dgm:spPr/>
    </dgm:pt>
    <dgm:pt modelId="{40758605-25F4-2E49-9B48-128D1D6342CB}" type="pres">
      <dgm:prSet presAssocID="{8948AD49-CD66-EF42-9609-FC4560911692}" presName="ParentText" presStyleLbl="node1" presStyleIdx="5" presStyleCnt="6">
        <dgm:presLayoutVars>
          <dgm:chMax val="1"/>
          <dgm:chPref val="1"/>
          <dgm:bulletEnabled val="1"/>
        </dgm:presLayoutVars>
      </dgm:prSet>
      <dgm:spPr/>
    </dgm:pt>
  </dgm:ptLst>
  <dgm:cxnLst>
    <dgm:cxn modelId="{EE39B312-06A9-0F4E-87E8-D53D28B58F05}" type="presOf" srcId="{C3EB325B-FD56-2745-A4BB-6C92399D1A5A}" destId="{B6ECDD00-85DB-6047-AA76-2748B8C02E20}" srcOrd="0" destOrd="0" presId="urn:microsoft.com/office/officeart/2005/8/layout/StepDownProcess"/>
    <dgm:cxn modelId="{B445E342-0DB3-B144-BAE5-83911073B152}" srcId="{86742F09-C7D1-C64D-A7AE-4841A9915790}" destId="{C3EB325B-FD56-2745-A4BB-6C92399D1A5A}" srcOrd="3" destOrd="0" parTransId="{0DD43721-9541-C34A-B9B4-F543346FD6DC}" sibTransId="{57B3C25D-7D3B-4A44-9853-990627131564}"/>
    <dgm:cxn modelId="{66B73E6F-B29B-B14F-BF60-E3CD66C37375}" srcId="{86742F09-C7D1-C64D-A7AE-4841A9915790}" destId="{486BC64B-22CD-B04C-B285-13C65DA705A7}" srcOrd="4" destOrd="0" parTransId="{03FCE2E1-6C15-4A4A-95E2-F2785DE75204}" sibTransId="{2EF10860-DF20-1945-8A51-46672ADD67A1}"/>
    <dgm:cxn modelId="{205A7252-DEFD-514C-A237-67A081E29BF8}" type="presOf" srcId="{9059DD2D-B255-AF45-9A59-5DE3D43A3C38}" destId="{2EFA7B5A-E057-A04A-B41C-CD77E0C4CDCD}" srcOrd="0" destOrd="0" presId="urn:microsoft.com/office/officeart/2005/8/layout/StepDownProcess"/>
    <dgm:cxn modelId="{ADE1FF56-FCF5-2A45-AD8F-A3B5A3EE9670}" type="presOf" srcId="{6D9C39BF-854C-C14D-AAB2-5744CFA8405E}" destId="{7046FB79-EF8C-EF42-B247-0D264B0176D2}" srcOrd="0" destOrd="0" presId="urn:microsoft.com/office/officeart/2005/8/layout/StepDownProcess"/>
    <dgm:cxn modelId="{AE7BB685-2C7D-284A-8D96-C288E37D8E95}" srcId="{86742F09-C7D1-C64D-A7AE-4841A9915790}" destId="{9059DD2D-B255-AF45-9A59-5DE3D43A3C38}" srcOrd="2" destOrd="0" parTransId="{C2E5341C-E831-3B41-B269-C89B9EC0A7C5}" sibTransId="{4EE26B51-B0EF-CC46-A406-E9565D62A3C4}"/>
    <dgm:cxn modelId="{12B2BC9D-C404-DE45-B036-88C0278BE441}" type="presOf" srcId="{86742F09-C7D1-C64D-A7AE-4841A9915790}" destId="{F4935AF0-1733-B144-86DB-8162E117EA67}" srcOrd="0" destOrd="0" presId="urn:microsoft.com/office/officeart/2005/8/layout/StepDownProcess"/>
    <dgm:cxn modelId="{C06F74A4-7614-5546-97CE-1AF0B8974605}" type="presOf" srcId="{486BC64B-22CD-B04C-B285-13C65DA705A7}" destId="{FBC56757-5591-8544-B95F-982256D86E91}" srcOrd="0" destOrd="0" presId="urn:microsoft.com/office/officeart/2005/8/layout/StepDownProcess"/>
    <dgm:cxn modelId="{67FDEFA6-35AC-CA45-ADFA-4A59076E5006}" srcId="{86742F09-C7D1-C64D-A7AE-4841A9915790}" destId="{6D9C39BF-854C-C14D-AAB2-5744CFA8405E}" srcOrd="1" destOrd="0" parTransId="{B725782E-15B2-5F40-8B3A-5E5AA727FD35}" sibTransId="{C2717C49-C57A-AB4E-91BF-B5B962DE816A}"/>
    <dgm:cxn modelId="{C7D22DA7-0299-FC45-AE9A-2B5E84489E8F}" type="presOf" srcId="{8948AD49-CD66-EF42-9609-FC4560911692}" destId="{40758605-25F4-2E49-9B48-128D1D6342CB}" srcOrd="0" destOrd="0" presId="urn:microsoft.com/office/officeart/2005/8/layout/StepDownProcess"/>
    <dgm:cxn modelId="{AD0B0ABD-5D77-F04B-8576-5CEFC10B4060}" type="presOf" srcId="{32AEF53C-3778-9B4F-AE56-A262BF8FDDFC}" destId="{8E219E27-08DA-114C-8FD5-BE249A1FC3DD}" srcOrd="0" destOrd="0" presId="urn:microsoft.com/office/officeart/2005/8/layout/StepDownProcess"/>
    <dgm:cxn modelId="{1A6DE1C0-C647-CA48-8664-ED228206D365}" srcId="{86742F09-C7D1-C64D-A7AE-4841A9915790}" destId="{8948AD49-CD66-EF42-9609-FC4560911692}" srcOrd="5" destOrd="0" parTransId="{6AF72C1D-EAB4-0D4B-8364-8E0793CDDBA1}" sibTransId="{12911775-8B86-5C46-957B-13E973EBE42B}"/>
    <dgm:cxn modelId="{69C2EFC1-FBB9-3049-84F7-DB0748C1708A}" srcId="{86742F09-C7D1-C64D-A7AE-4841A9915790}" destId="{32AEF53C-3778-9B4F-AE56-A262BF8FDDFC}" srcOrd="0" destOrd="0" parTransId="{113E5197-45E5-E946-A692-2C0267745FE0}" sibTransId="{D0F5E856-CC39-E341-ABAE-D92100E210C0}"/>
    <dgm:cxn modelId="{422B9BA5-A8D9-E043-87BC-731960926C94}" type="presParOf" srcId="{F4935AF0-1733-B144-86DB-8162E117EA67}" destId="{5C6A9E8D-EAA9-0E43-9870-CC93C9191143}" srcOrd="0" destOrd="0" presId="urn:microsoft.com/office/officeart/2005/8/layout/StepDownProcess"/>
    <dgm:cxn modelId="{4D359535-4690-A24D-BE27-EA60FF6195D6}" type="presParOf" srcId="{5C6A9E8D-EAA9-0E43-9870-CC93C9191143}" destId="{F97CC5D6-A6CB-F34F-9082-506E82A2D782}" srcOrd="0" destOrd="0" presId="urn:microsoft.com/office/officeart/2005/8/layout/StepDownProcess"/>
    <dgm:cxn modelId="{64954D91-450E-BE47-81DF-EBCA4D08E872}" type="presParOf" srcId="{5C6A9E8D-EAA9-0E43-9870-CC93C9191143}" destId="{8E219E27-08DA-114C-8FD5-BE249A1FC3DD}" srcOrd="1" destOrd="0" presId="urn:microsoft.com/office/officeart/2005/8/layout/StepDownProcess"/>
    <dgm:cxn modelId="{B141C4F0-A878-1645-BF3D-83C544ED0A7B}" type="presParOf" srcId="{5C6A9E8D-EAA9-0E43-9870-CC93C9191143}" destId="{A76A12B4-1B93-FA4A-BD1F-2736C973BF88}" srcOrd="2" destOrd="0" presId="urn:microsoft.com/office/officeart/2005/8/layout/StepDownProcess"/>
    <dgm:cxn modelId="{F8E06302-0634-8545-B867-BE08DD854B4E}" type="presParOf" srcId="{F4935AF0-1733-B144-86DB-8162E117EA67}" destId="{F5948DC7-4B6A-9B40-B4AC-159C12B0FF5C}" srcOrd="1" destOrd="0" presId="urn:microsoft.com/office/officeart/2005/8/layout/StepDownProcess"/>
    <dgm:cxn modelId="{0634C2D1-7921-7743-90FE-282DB9104863}" type="presParOf" srcId="{F4935AF0-1733-B144-86DB-8162E117EA67}" destId="{BE575972-87AF-714E-A8F1-EB23717501D8}" srcOrd="2" destOrd="0" presId="urn:microsoft.com/office/officeart/2005/8/layout/StepDownProcess"/>
    <dgm:cxn modelId="{54EE0DEE-3163-1145-9990-68847776FD81}" type="presParOf" srcId="{BE575972-87AF-714E-A8F1-EB23717501D8}" destId="{65975618-45BB-154E-85CF-C9E0488D8262}" srcOrd="0" destOrd="0" presId="urn:microsoft.com/office/officeart/2005/8/layout/StepDownProcess"/>
    <dgm:cxn modelId="{71C698AE-6052-864E-AD5D-DA8843FE0C0F}" type="presParOf" srcId="{BE575972-87AF-714E-A8F1-EB23717501D8}" destId="{7046FB79-EF8C-EF42-B247-0D264B0176D2}" srcOrd="1" destOrd="0" presId="urn:microsoft.com/office/officeart/2005/8/layout/StepDownProcess"/>
    <dgm:cxn modelId="{E4EF818E-9298-4E42-B413-E6116C0EA064}" type="presParOf" srcId="{BE575972-87AF-714E-A8F1-EB23717501D8}" destId="{1FF1C105-21B6-C049-987D-E13B386335B8}" srcOrd="2" destOrd="0" presId="urn:microsoft.com/office/officeart/2005/8/layout/StepDownProcess"/>
    <dgm:cxn modelId="{0A4DA405-838A-2C42-98EA-2F65D5F3CF45}" type="presParOf" srcId="{F4935AF0-1733-B144-86DB-8162E117EA67}" destId="{7F031F5C-29E1-4244-97D9-E2496B76E839}" srcOrd="3" destOrd="0" presId="urn:microsoft.com/office/officeart/2005/8/layout/StepDownProcess"/>
    <dgm:cxn modelId="{B1DDD315-60FB-2343-BC8E-07954E701760}" type="presParOf" srcId="{F4935AF0-1733-B144-86DB-8162E117EA67}" destId="{0E23A5E7-510F-3E4C-8CDF-51C4C31C0893}" srcOrd="4" destOrd="0" presId="urn:microsoft.com/office/officeart/2005/8/layout/StepDownProcess"/>
    <dgm:cxn modelId="{08368C0E-98E0-CB40-BAF4-1E331D0C4274}" type="presParOf" srcId="{0E23A5E7-510F-3E4C-8CDF-51C4C31C0893}" destId="{B002ABCB-25FA-2A45-8BC5-FF59C2F6F7D5}" srcOrd="0" destOrd="0" presId="urn:microsoft.com/office/officeart/2005/8/layout/StepDownProcess"/>
    <dgm:cxn modelId="{7D511239-DBA5-674C-B4ED-7F6D96677D55}" type="presParOf" srcId="{0E23A5E7-510F-3E4C-8CDF-51C4C31C0893}" destId="{2EFA7B5A-E057-A04A-B41C-CD77E0C4CDCD}" srcOrd="1" destOrd="0" presId="urn:microsoft.com/office/officeart/2005/8/layout/StepDownProcess"/>
    <dgm:cxn modelId="{E8673AEB-ADEB-034C-85E2-E31FB1468909}" type="presParOf" srcId="{0E23A5E7-510F-3E4C-8CDF-51C4C31C0893}" destId="{18C792ED-83E6-034A-AA6C-188A78347EA0}" srcOrd="2" destOrd="0" presId="urn:microsoft.com/office/officeart/2005/8/layout/StepDownProcess"/>
    <dgm:cxn modelId="{26544C5C-4E10-2242-8254-4007C1EE00AC}" type="presParOf" srcId="{F4935AF0-1733-B144-86DB-8162E117EA67}" destId="{16756749-B052-6A49-85A7-03FCF9E0FE58}" srcOrd="5" destOrd="0" presId="urn:microsoft.com/office/officeart/2005/8/layout/StepDownProcess"/>
    <dgm:cxn modelId="{473E449A-813D-C745-BA2C-C19BDC7481DC}" type="presParOf" srcId="{F4935AF0-1733-B144-86DB-8162E117EA67}" destId="{EC458F02-BDEC-8641-BF3D-2F97849F123E}" srcOrd="6" destOrd="0" presId="urn:microsoft.com/office/officeart/2005/8/layout/StepDownProcess"/>
    <dgm:cxn modelId="{ECE228BD-DE9C-0B45-AA28-F1B3C56384A2}" type="presParOf" srcId="{EC458F02-BDEC-8641-BF3D-2F97849F123E}" destId="{A7304C31-EEA4-E74B-9FEC-D811A86B1BF4}" srcOrd="0" destOrd="0" presId="urn:microsoft.com/office/officeart/2005/8/layout/StepDownProcess"/>
    <dgm:cxn modelId="{EF0BC7F3-0A5D-E44E-BB9C-B4898BA28226}" type="presParOf" srcId="{EC458F02-BDEC-8641-BF3D-2F97849F123E}" destId="{B6ECDD00-85DB-6047-AA76-2748B8C02E20}" srcOrd="1" destOrd="0" presId="urn:microsoft.com/office/officeart/2005/8/layout/StepDownProcess"/>
    <dgm:cxn modelId="{BEE1F9D0-1CEC-2440-9C4E-2FAAA758898A}" type="presParOf" srcId="{EC458F02-BDEC-8641-BF3D-2F97849F123E}" destId="{A45D6F3C-FA3F-5C4B-AD19-9ACFCA21115A}" srcOrd="2" destOrd="0" presId="urn:microsoft.com/office/officeart/2005/8/layout/StepDownProcess"/>
    <dgm:cxn modelId="{FC494531-0A82-B748-8E85-B7D326B30684}" type="presParOf" srcId="{F4935AF0-1733-B144-86DB-8162E117EA67}" destId="{D2479EC5-2899-9E47-B66A-19CD94514DE4}" srcOrd="7" destOrd="0" presId="urn:microsoft.com/office/officeart/2005/8/layout/StepDownProcess"/>
    <dgm:cxn modelId="{939D1AF6-4AF5-0E46-A693-3987AB8BAA43}" type="presParOf" srcId="{F4935AF0-1733-B144-86DB-8162E117EA67}" destId="{BF3DD1C5-A347-F24F-B9D6-27AE3A67F9B2}" srcOrd="8" destOrd="0" presId="urn:microsoft.com/office/officeart/2005/8/layout/StepDownProcess"/>
    <dgm:cxn modelId="{C6CCBF9A-8F1C-3E47-BFBC-E106502E0462}" type="presParOf" srcId="{BF3DD1C5-A347-F24F-B9D6-27AE3A67F9B2}" destId="{B23C387A-4483-0F4C-8B34-E7388A91ACF1}" srcOrd="0" destOrd="0" presId="urn:microsoft.com/office/officeart/2005/8/layout/StepDownProcess"/>
    <dgm:cxn modelId="{41F28D3B-640A-264C-AB00-698A4B27B825}" type="presParOf" srcId="{BF3DD1C5-A347-F24F-B9D6-27AE3A67F9B2}" destId="{FBC56757-5591-8544-B95F-982256D86E91}" srcOrd="1" destOrd="0" presId="urn:microsoft.com/office/officeart/2005/8/layout/StepDownProcess"/>
    <dgm:cxn modelId="{57F0C779-631D-6547-8C4E-9AC73C93B91E}" type="presParOf" srcId="{BF3DD1C5-A347-F24F-B9D6-27AE3A67F9B2}" destId="{D7FAE82B-EA39-7C42-BF50-7EBF0D6C7CD5}" srcOrd="2" destOrd="0" presId="urn:microsoft.com/office/officeart/2005/8/layout/StepDownProcess"/>
    <dgm:cxn modelId="{DA1E8D62-89F8-AE4B-BCAD-E839660BCE61}" type="presParOf" srcId="{F4935AF0-1733-B144-86DB-8162E117EA67}" destId="{870E40D0-FEFC-0F48-AB44-98297E937B56}" srcOrd="9" destOrd="0" presId="urn:microsoft.com/office/officeart/2005/8/layout/StepDownProcess"/>
    <dgm:cxn modelId="{DB8990E6-0ACC-474C-81C6-8CB88E25350F}" type="presParOf" srcId="{F4935AF0-1733-B144-86DB-8162E117EA67}" destId="{D98C5DC1-CBFA-5D4C-9F04-9079896EB928}" srcOrd="10" destOrd="0" presId="urn:microsoft.com/office/officeart/2005/8/layout/StepDownProcess"/>
    <dgm:cxn modelId="{BF468A44-7D1D-EB45-BB59-1A4DFA5CE01B}" type="presParOf" srcId="{D98C5DC1-CBFA-5D4C-9F04-9079896EB928}" destId="{40758605-25F4-2E49-9B48-128D1D6342CB}"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CC5D6-A6CB-F34F-9082-506E82A2D782}">
      <dsp:nvSpPr>
        <dsp:cNvPr id="0" name=""/>
        <dsp:cNvSpPr/>
      </dsp:nvSpPr>
      <dsp:spPr>
        <a:xfrm rot="5400000">
          <a:off x="188705" y="5815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19E27-08DA-114C-8FD5-BE249A1FC3DD}">
      <dsp:nvSpPr>
        <dsp:cNvPr id="0" name=""/>
        <dsp:cNvSpPr/>
      </dsp:nvSpPr>
      <dsp:spPr>
        <a:xfrm>
          <a:off x="33844" y="-66445"/>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Select Zip Code</a:t>
          </a:r>
        </a:p>
      </dsp:txBody>
      <dsp:txXfrm>
        <a:off x="67472" y="-32817"/>
        <a:ext cx="916726" cy="621499"/>
      </dsp:txXfrm>
    </dsp:sp>
    <dsp:sp modelId="{A76A12B4-1B93-FA4A-BD1F-2736C973BF88}">
      <dsp:nvSpPr>
        <dsp:cNvPr id="0" name=""/>
        <dsp:cNvSpPr/>
      </dsp:nvSpPr>
      <dsp:spPr>
        <a:xfrm>
          <a:off x="1017826" y="-756"/>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65975618-45BB-154E-85CF-C9E0488D8262}">
      <dsp:nvSpPr>
        <dsp:cNvPr id="0" name=""/>
        <dsp:cNvSpPr/>
      </dsp:nvSpPr>
      <dsp:spPr>
        <a:xfrm rot="5400000">
          <a:off x="1004531" y="13552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6FB79-EF8C-EF42-B247-0D264B0176D2}">
      <dsp:nvSpPr>
        <dsp:cNvPr id="0" name=""/>
        <dsp:cNvSpPr/>
      </dsp:nvSpPr>
      <dsp:spPr>
        <a:xfrm>
          <a:off x="849669" y="707254"/>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Feature &amp; Target Variables</a:t>
          </a:r>
        </a:p>
      </dsp:txBody>
      <dsp:txXfrm>
        <a:off x="883297" y="740882"/>
        <a:ext cx="916726" cy="621499"/>
      </dsp:txXfrm>
    </dsp:sp>
    <dsp:sp modelId="{1FF1C105-21B6-C049-987D-E13B386335B8}">
      <dsp:nvSpPr>
        <dsp:cNvPr id="0" name=""/>
        <dsp:cNvSpPr/>
      </dsp:nvSpPr>
      <dsp:spPr>
        <a:xfrm>
          <a:off x="1833652" y="7729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002ABCB-25FA-2A45-8BC5-FF59C2F6F7D5}">
      <dsp:nvSpPr>
        <dsp:cNvPr id="0" name=""/>
        <dsp:cNvSpPr/>
      </dsp:nvSpPr>
      <dsp:spPr>
        <a:xfrm rot="5400000">
          <a:off x="1820357" y="21289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A7B5A-E057-A04A-B41C-CD77E0C4CDCD}">
      <dsp:nvSpPr>
        <dsp:cNvPr id="0" name=""/>
        <dsp:cNvSpPr/>
      </dsp:nvSpPr>
      <dsp:spPr>
        <a:xfrm>
          <a:off x="1665495" y="14809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Split into Training and Testing Sets</a:t>
          </a:r>
        </a:p>
      </dsp:txBody>
      <dsp:txXfrm>
        <a:off x="1699123" y="1514581"/>
        <a:ext cx="916726" cy="621499"/>
      </dsp:txXfrm>
    </dsp:sp>
    <dsp:sp modelId="{18C792ED-83E6-034A-AA6C-188A78347EA0}">
      <dsp:nvSpPr>
        <dsp:cNvPr id="0" name=""/>
        <dsp:cNvSpPr/>
      </dsp:nvSpPr>
      <dsp:spPr>
        <a:xfrm>
          <a:off x="2649477" y="15466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A7304C31-EEA4-E74B-9FEC-D811A86B1BF4}">
      <dsp:nvSpPr>
        <dsp:cNvPr id="0" name=""/>
        <dsp:cNvSpPr/>
      </dsp:nvSpPr>
      <dsp:spPr>
        <a:xfrm rot="5400000">
          <a:off x="2636182" y="29026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DD00-85DB-6047-AA76-2748B8C02E20}">
      <dsp:nvSpPr>
        <dsp:cNvPr id="0" name=""/>
        <dsp:cNvSpPr/>
      </dsp:nvSpPr>
      <dsp:spPr>
        <a:xfrm>
          <a:off x="2481321" y="22546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Linear Regression Model</a:t>
          </a:r>
        </a:p>
      </dsp:txBody>
      <dsp:txXfrm>
        <a:off x="2514949" y="2288281"/>
        <a:ext cx="916726" cy="621499"/>
      </dsp:txXfrm>
    </dsp:sp>
    <dsp:sp modelId="{A45D6F3C-FA3F-5C4B-AD19-9ACFCA21115A}">
      <dsp:nvSpPr>
        <dsp:cNvPr id="0" name=""/>
        <dsp:cNvSpPr/>
      </dsp:nvSpPr>
      <dsp:spPr>
        <a:xfrm>
          <a:off x="3465303" y="23203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23C387A-4483-0F4C-8B34-E7388A91ACF1}">
      <dsp:nvSpPr>
        <dsp:cNvPr id="0" name=""/>
        <dsp:cNvSpPr/>
      </dsp:nvSpPr>
      <dsp:spPr>
        <a:xfrm rot="5400000">
          <a:off x="3452008" y="3676301"/>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56757-5591-8544-B95F-982256D86E91}">
      <dsp:nvSpPr>
        <dsp:cNvPr id="0" name=""/>
        <dsp:cNvSpPr/>
      </dsp:nvSpPr>
      <dsp:spPr>
        <a:xfrm>
          <a:off x="3297146" y="30283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Training</a:t>
          </a:r>
        </a:p>
      </dsp:txBody>
      <dsp:txXfrm>
        <a:off x="3330774" y="3061981"/>
        <a:ext cx="916726" cy="621499"/>
      </dsp:txXfrm>
    </dsp:sp>
    <dsp:sp modelId="{D7FAE82B-EA39-7C42-BF50-7EBF0D6C7CD5}">
      <dsp:nvSpPr>
        <dsp:cNvPr id="0" name=""/>
        <dsp:cNvSpPr/>
      </dsp:nvSpPr>
      <dsp:spPr>
        <a:xfrm>
          <a:off x="4281129" y="3094041"/>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40758605-25F4-2E49-9B48-128D1D6342CB}">
      <dsp:nvSpPr>
        <dsp:cNvPr id="0" name=""/>
        <dsp:cNvSpPr/>
      </dsp:nvSpPr>
      <dsp:spPr>
        <a:xfrm>
          <a:off x="4112972" y="3802052"/>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146600" y="3835680"/>
        <a:ext cx="916726" cy="6214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4/5/2022 7:26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4/5/2022 7:26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20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linear regression model is an appropriate choice for making numerical predictions, especially when there is linear relation between the features. In our case, since we have multiple features in our dataset, a multiple linear regression model is applicable.</a:t>
            </a:r>
          </a:p>
          <a:p>
            <a:r>
              <a:rPr lang="en-US" sz="882" b="0" i="0" kern="1200" dirty="0">
                <a:solidFill>
                  <a:schemeClr val="tx1"/>
                </a:solidFill>
                <a:effectLst/>
                <a:latin typeface="Segoe UI" panose="020B0502040204020203" pitchFamily="34" charset="0"/>
                <a:ea typeface="+mn-ea"/>
                <a:cs typeface="+mn-cs"/>
              </a:rPr>
              <a:t>The Multiple linear regression algorithm, models the linear relationship between a single dependent continuous variable and more than one independent variables.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8990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Presence of outliers in a dataset can result in a poor fit and lower predictive modeling performance. So we utilized boxplots to identify any outliers in our dataset. </a:t>
            </a:r>
          </a:p>
          <a:p>
            <a:pPr fontAlgn="base"/>
            <a:r>
              <a:rPr lang="en-US" sz="882" b="0" kern="1200" dirty="0">
                <a:solidFill>
                  <a:schemeClr val="tx1"/>
                </a:solidFill>
                <a:effectLst/>
                <a:latin typeface="Segoe UI" panose="020B0502040204020203" pitchFamily="34" charset="0"/>
                <a:ea typeface="+mn-ea"/>
                <a:cs typeface="+mn-cs"/>
              </a:rPr>
              <a:t>As illustrated in this image, we did not find any outliers in this case.</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 However, I just want to bring it to attention that 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 The scikit library has several options for automatic outlier detection, an example is Isolation Forest, or </a:t>
            </a:r>
            <a:r>
              <a:rPr lang="en-US" sz="882" b="0" i="0" kern="1200" dirty="0" err="1">
                <a:solidFill>
                  <a:schemeClr val="tx1"/>
                </a:solidFill>
                <a:effectLst/>
                <a:latin typeface="Segoe UI" panose="020B0502040204020203" pitchFamily="34" charset="0"/>
                <a:ea typeface="+mn-ea"/>
                <a:cs typeface="+mn-cs"/>
              </a:rPr>
              <a:t>iForest</a:t>
            </a:r>
            <a:r>
              <a:rPr lang="en-US" sz="882" b="0" i="0" kern="1200" dirty="0">
                <a:solidFill>
                  <a:schemeClr val="tx1"/>
                </a:solidFill>
                <a:effectLst/>
                <a:latin typeface="Segoe UI" panose="020B0502040204020203" pitchFamily="34" charset="0"/>
                <a:ea typeface="+mn-ea"/>
                <a:cs typeface="+mn-cs"/>
              </a:rPr>
              <a:t> for short.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Our Feature engineering involved</a:t>
            </a: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This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For Feature selection</a:t>
            </a:r>
            <a:r>
              <a:rPr lang="en-US" sz="882" b="0" i="0" kern="1200" dirty="0">
                <a:solidFill>
                  <a:schemeClr val="tx1"/>
                </a:solidFill>
                <a:effectLst/>
                <a:latin typeface="Segoe UI" panose="020B0502040204020203" pitchFamily="34" charset="0"/>
                <a:ea typeface="+mn-ea"/>
                <a:cs typeface="+mn-cs"/>
              </a:rPr>
              <a:t>: We created scatter plots for each feature. Based on the these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gas prices and unemployment rates. We can also see that Mortgage rates do not have a linear relationship with Housing Prices. So,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here summarizes the machine learning modeling process for multiple linear regression model. We begin by selecting the zip code that we are interested in for predicting housing prices. This pulls in the housing prices data for that particular zip code. Then we create feature and target variables. We split the data into training and testing sets. We apply the linear regression model, we train the model and finally make predictions based on the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4161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To evaluate model performance we calculate several parameters.</a:t>
            </a:r>
          </a:p>
          <a:p>
            <a:r>
              <a:rPr lang="en-US" sz="882" b="0" i="0" kern="1200" dirty="0">
                <a:solidFill>
                  <a:schemeClr val="tx1"/>
                </a:solidFill>
                <a:effectLst/>
                <a:latin typeface="Segoe UI" panose="020B0502040204020203" pitchFamily="34" charset="0"/>
                <a:ea typeface="+mn-ea"/>
                <a:cs typeface="+mn-cs"/>
              </a:rPr>
              <a:t>R2 is the Coefficient of Determination or Goodness of fit. It calculates how must regression line is better than a mean line.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disadvantage of the R2 score is while adding new features in data the R2 score starts increasing or remains constant but it never decreases because It assumes that while adding more data, variance of data increases. But the problem is when we add an irrelevant feature in the dataset then at that time R2 sometimes starts increasing which is incorrect.</a:t>
            </a:r>
          </a:p>
          <a:p>
            <a:r>
              <a:rPr lang="en-US" dirty="0"/>
              <a:t>To control this situation we use adjusted R2.)</a:t>
            </a:r>
          </a:p>
          <a:p>
            <a:endParaRPr lang="en-US" dirty="0"/>
          </a:p>
          <a:p>
            <a:r>
              <a:rPr lang="en-US" dirty="0"/>
              <a:t>Since we have multiple features in our dataset, we also want to calculate adjusted R2.</a:t>
            </a:r>
          </a:p>
          <a:p>
            <a:r>
              <a:rPr lang="en-US" dirty="0"/>
              <a:t>As we can se in this example that adjusted R2 is slightly lower than R2.</a:t>
            </a:r>
            <a:br>
              <a:rPr lang="en-US" dirty="0"/>
            </a:b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 We wanted to have all model statistics in one place in tabular format so we used OLS from </a:t>
            </a:r>
            <a:r>
              <a:rPr lang="en-US" sz="882" b="0" i="0" kern="1200" dirty="0" err="1">
                <a:solidFill>
                  <a:schemeClr val="tx1"/>
                </a:solidFill>
                <a:effectLst/>
                <a:latin typeface="Segoe UI" panose="020B0502040204020203" pitchFamily="34" charset="0"/>
                <a:ea typeface="+mn-ea"/>
                <a:cs typeface="+mn-cs"/>
              </a:rPr>
              <a:t>statsmodel</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(OLS) or Ordinary Least Squares regression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 </a:t>
            </a:r>
            <a:r>
              <a:rPr lang="en-US" sz="882" b="0" i="0" kern="1200" dirty="0">
                <a:solidFill>
                  <a:schemeClr val="tx1"/>
                </a:solidFill>
                <a:effectLst/>
                <a:latin typeface="Segoe UI" panose="020B0502040204020203" pitchFamily="34" charset="0"/>
                <a:ea typeface="+mn-ea"/>
                <a:cs typeface="+mn-cs"/>
              </a:rPr>
              <a:t>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  (shown in previous slides).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my question is, what would be the housing price in zip code 10001 (which is in NY btw) when average gas price hits $6.69, unemployment rate hits 13.5, interest rates are at 4.5, and the Consumer price index is at 356 points. These inputs are outside of our current dataset feature value range, as in these are more than the maximums in the dataset.</a:t>
            </a:r>
          </a:p>
          <a:p>
            <a:r>
              <a:rPr lang="en-US" dirty="0"/>
              <a:t>I can use this model which will predict the housing price to be at $750,321.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8471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also created a </a:t>
            </a:r>
            <a:r>
              <a:rPr lang="en-US" sz="882" b="1" i="0" kern="1200" dirty="0">
                <a:solidFill>
                  <a:schemeClr val="tx1"/>
                </a:solidFill>
                <a:effectLst/>
                <a:latin typeface="Segoe UI" panose="020B0502040204020203" pitchFamily="34" charset="0"/>
                <a:ea typeface="+mn-ea"/>
                <a:cs typeface="+mn-cs"/>
              </a:rPr>
              <a:t>Graphic User Interface </a:t>
            </a:r>
            <a:r>
              <a:rPr lang="en-US" sz="882" b="0" i="0" kern="1200" dirty="0">
                <a:solidFill>
                  <a:schemeClr val="tx1"/>
                </a:solidFill>
                <a:effectLst/>
                <a:latin typeface="Segoe UI" panose="020B0502040204020203" pitchFamily="34" charset="0"/>
                <a:ea typeface="+mn-ea"/>
                <a:cs typeface="+mn-cs"/>
              </a:rPr>
              <a:t>to visualize the model predictions in a pop up window. This GUI will allow users to input the desired economic factors in order to get predicted housing prices.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did this by using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which is a standard GUI library for Python. </a:t>
            </a:r>
          </a:p>
          <a:p>
            <a:r>
              <a:rPr lang="en-US" sz="882" b="0" i="0" kern="1200" dirty="0">
                <a:solidFill>
                  <a:schemeClr val="tx1"/>
                </a:solidFill>
                <a:effectLst/>
                <a:latin typeface="Segoe UI" panose="020B0502040204020203" pitchFamily="34" charset="0"/>
                <a:ea typeface="+mn-ea"/>
                <a:cs typeface="+mn-cs"/>
              </a:rPr>
              <a:t>***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endParaRPr lang="en-US" sz="882" b="0" i="0" kern="1200" dirty="0">
              <a:solidFill>
                <a:schemeClr val="tx1"/>
              </a:solidFill>
              <a:effectLst/>
              <a:latin typeface="Segoe UI" panose="020B0502040204020203" pitchFamily="34" charset="0"/>
              <a:ea typeface="+mn-ea"/>
              <a:cs typeface="+mn-cs"/>
            </a:endParaRPr>
          </a:p>
          <a:p>
            <a:r>
              <a:rPr lang="en-US" dirty="0"/>
              <a:t>Once we run the code, we will see this GUI, which includes the output generated by </a:t>
            </a:r>
            <a:r>
              <a:rPr lang="en-US" dirty="0" err="1"/>
              <a:t>sklearn</a:t>
            </a:r>
            <a:r>
              <a:rPr lang="en-US" dirty="0"/>
              <a:t> and the scatter diagrams for the selected Zip code. To bring to your attention that this is the same prediction we saw in the previous slide by using </a:t>
            </a:r>
            <a:r>
              <a:rPr lang="en-US" dirty="0" err="1"/>
              <a:t>model.predict</a:t>
            </a:r>
            <a:r>
              <a:rPr lang="en-US" dirty="0"/>
              <a:t> command.</a:t>
            </a:r>
          </a:p>
          <a:p>
            <a:endParaRPr lang="en-US" dirty="0"/>
          </a:p>
          <a:p>
            <a:r>
              <a:rPr lang="en-US" dirty="0"/>
              <a:t>The live version of this GUI will be presented later during the dashboards and visualization section of this presentation.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Now we would like to talk a little bit about the other machine learning models we considered to solve our problem of housing price prediction.</a:t>
            </a:r>
          </a:p>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 or mode of prediction of the individual trees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we apply </a:t>
            </a:r>
            <a:r>
              <a:rPr lang="en-US" sz="882" b="0" i="0" kern="1200" dirty="0" err="1">
                <a:solidFill>
                  <a:schemeClr val="tx1"/>
                </a:solidFill>
                <a:effectLst/>
                <a:latin typeface="Segoe UI" panose="020B0502040204020203" pitchFamily="34" charset="0"/>
                <a:ea typeface="+mn-ea"/>
                <a:cs typeface="+mn-cs"/>
              </a:rPr>
              <a:t>RandomForest</a:t>
            </a:r>
            <a:r>
              <a:rPr lang="en-US" sz="882" b="0" i="0" kern="1200" dirty="0">
                <a:solidFill>
                  <a:schemeClr val="tx1"/>
                </a:solidFill>
                <a:effectLst/>
                <a:latin typeface="Segoe UI" panose="020B0502040204020203" pitchFamily="34" charset="0"/>
                <a:ea typeface="+mn-ea"/>
                <a:cs typeface="+mn-cs"/>
              </a:rPr>
              <a:t> Regressor model with a thousand estimators and train the model, the trained model shows a comparison of actual and predicted values, which are quite close as you can see. Then we also ran model evaluation to give us model performance metrics.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comparison of the Multiple linear regression model and Random Forest Regressor. When we compare the evaluation metrics of the two models, it appears that the Random Forest performs better. But when we want to predict with the same input parameters for both models we see that the predictions are very different! The reason is that a random forest regressor can not extrapolate and will always make predictions less that the maximum value of the available dataset that it has trained on.</a:t>
            </a:r>
          </a:p>
          <a:p>
            <a:r>
              <a:rPr lang="en-US" dirty="0"/>
              <a:t>So, to summarize, a random forest model is better because decision trees have less chance of overfitting and can provide greater accuracy. </a:t>
            </a:r>
          </a:p>
          <a:p>
            <a:r>
              <a:rPr lang="en-US" dirty="0"/>
              <a:t>However, this cannot be our model of choice for this specific problem because it cannot extrapolate.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the linear function in the output to determine MSE (Mean squared error) instead of Accuracy for the Evaluation metrics. We started with lower Epochs number (~50) . In order to improve the model design and parameters, we increased the number of epochs up to 1000.  Seems like the model tend to decrease in loss values when we increase Epochs number as you can see in the plot on the </a:t>
            </a:r>
            <a:r>
              <a:rPr lang="en-US"/>
              <a:t>right side. </a:t>
            </a:r>
            <a:r>
              <a:rPr lang="en-US" dirty="0"/>
              <a:t>For this study, we stop at 1000 epochs. NN model still doesn’t meet the performance expectations. It can be because our given datasets are </a:t>
            </a:r>
            <a:r>
              <a:rPr lang="en-US" dirty="0" err="1"/>
              <a:t>Inadaquate</a:t>
            </a:r>
            <a:r>
              <a:rPr lang="en-US" dirty="0"/>
              <a:t> or Inappropriate for this model design or insufficient training data. (Having more datasets would be beneficial).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26318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highlighting some of our data visualizations we created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24348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multiple linear regression model using the GUI </a:t>
            </a:r>
            <a:r>
              <a:rPr lang="en-US" dirty="0" err="1"/>
              <a:t>tkinter</a:t>
            </a:r>
            <a:r>
              <a:rPr lang="en-US" dirty="0"/>
              <a:t> python library. </a:t>
            </a:r>
          </a:p>
          <a:p>
            <a:endParaRPr lang="en-US" dirty="0"/>
          </a:p>
          <a:p>
            <a:r>
              <a:rPr lang="en-US" dirty="0"/>
              <a:t>When we run this code, it brings us to a pop up window asking for user input values. We will input the exact same values as we did  before for predictions. Upon entering all the numbers, we click the ‘Predict Housing Price Button’ and we get a prediction highlighted in orange. This number $750,321 is the same what we got before with the </a:t>
            </a:r>
            <a:r>
              <a:rPr lang="en-US" dirty="0" err="1"/>
              <a:t>sklearn</a:t>
            </a:r>
            <a:r>
              <a:rPr lang="en-US" dirty="0"/>
              <a:t>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05155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also created a number of visuals in tableau to demonstrate the change in housing prices over time across the United States </a:t>
            </a:r>
          </a:p>
          <a:p>
            <a:pPr marL="171450" indent="-171450">
              <a:buFontTx/>
              <a:buChar char="-"/>
            </a:pPr>
            <a:r>
              <a:rPr lang="en-US" dirty="0"/>
              <a:t>Here you can see a bubble map that shows housing price in the United States with option to filter by year, focus in on a specific region (such as </a:t>
            </a:r>
            <a:r>
              <a:rPr lang="en-US" dirty="0" err="1"/>
              <a:t>Califiornia</a:t>
            </a:r>
            <a:r>
              <a:rPr lang="en-US" dirty="0"/>
              <a:t>) or show all states across the country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907593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also created a visual that shows trending of housing prices over time with options to compare across different states</a:t>
            </a:r>
          </a:p>
          <a:p>
            <a:pPr marL="171450" indent="-171450">
              <a:buFontTx/>
              <a:buChar char="-"/>
            </a:pPr>
            <a:r>
              <a:rPr lang="en-US" dirty="0"/>
              <a:t>As you can see, you have the option to add or remove states to do more in depth analysis of limit to a specific date range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04281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Lastly we created a double click that shows housing prices at a more granular level by city</a:t>
            </a:r>
          </a:p>
          <a:p>
            <a:pPr marL="171450" indent="-171450">
              <a:buFontTx/>
              <a:buChar char="-"/>
            </a:pPr>
            <a:r>
              <a:rPr lang="en-US" dirty="0"/>
              <a:t>Again you have the option to see all the cities in our data set or filter to compare just a few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19906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our biggest recommendation and lesson learned from this project would be to include more region-specific data</a:t>
            </a:r>
          </a:p>
          <a:p>
            <a:pPr marL="171450" indent="-171450">
              <a:buFontTx/>
              <a:buChar char="-"/>
            </a:pPr>
            <a:r>
              <a:rPr lang="en-US" dirty="0"/>
              <a:t>A lot of the data we had was at a regional level or took averages across multiple states and we realized the accuracy could be improved if we have more region specific data</a:t>
            </a:r>
          </a:p>
          <a:p>
            <a:pPr marL="171450" indent="-171450">
              <a:buFontTx/>
              <a:buChar char="-"/>
            </a:pPr>
            <a:r>
              <a:rPr lang="en-US" dirty="0"/>
              <a:t>We would also look for more comprehensive data set as we did have to eliminate a lot of years due to null values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735478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We wont go into detail on all the tools we used but 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With that I will hand it off to Matt to talk more about data transformation and pre-processing performed on that primary dataset.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As mentioned before during our presentation, our problem statement and the question that we are asking is: </a:t>
            </a:r>
          </a:p>
          <a:p>
            <a:r>
              <a:rPr lang="en-US" sz="882" kern="1200" dirty="0">
                <a:solidFill>
                  <a:schemeClr val="tx1"/>
                </a:solidFill>
                <a:effectLst/>
                <a:latin typeface="Segoe UI" panose="020B0502040204020203" pitchFamily="34" charset="0"/>
                <a:ea typeface="+mn-ea"/>
                <a:cs typeface="+mn-cs"/>
              </a:rPr>
              <a:t>Can we predict housing prices based on the economic factors like inflation rate in the form of CPI index, average gas prices, unemployment rates, average mortgage rates, and interest rates across different regions in the United States?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So, to find an answer we tried different machine learning models: </a:t>
            </a:r>
          </a:p>
          <a:p>
            <a:r>
              <a:rPr lang="en-US" sz="882" kern="1200" dirty="0">
                <a:solidFill>
                  <a:schemeClr val="tx1"/>
                </a:solidFill>
                <a:effectLst/>
                <a:latin typeface="Segoe UI" panose="020B0502040204020203" pitchFamily="34" charset="0"/>
                <a:ea typeface="+mn-ea"/>
                <a:cs typeface="+mn-cs"/>
              </a:rPr>
              <a:t>multiple linear regression model, </a:t>
            </a:r>
          </a:p>
          <a:p>
            <a:r>
              <a:rPr lang="en-US" sz="882" kern="1200" dirty="0">
                <a:solidFill>
                  <a:schemeClr val="tx1"/>
                </a:solidFill>
                <a:effectLst/>
                <a:latin typeface="Segoe UI" panose="020B0502040204020203" pitchFamily="34" charset="0"/>
                <a:ea typeface="+mn-ea"/>
                <a:cs typeface="+mn-cs"/>
              </a:rPr>
              <a:t>random forest regressor , and </a:t>
            </a:r>
          </a:p>
          <a:p>
            <a:r>
              <a:rPr lang="en-US" sz="882" kern="1200" dirty="0">
                <a:solidFill>
                  <a:schemeClr val="tx1"/>
                </a:solidFill>
                <a:effectLst/>
                <a:latin typeface="Segoe UI" panose="020B0502040204020203" pitchFamily="34" charset="0"/>
                <a:ea typeface="+mn-ea"/>
                <a:cs typeface="+mn-cs"/>
              </a:rPr>
              <a:t>neural network model.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586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addition to the transformation and preprocessing done before, we followed additional pre-processing steps prior to implementing a machine learning model. </a:t>
            </a:r>
          </a:p>
          <a:p>
            <a:r>
              <a:rPr lang="en-US" sz="882" kern="1200" dirty="0">
                <a:solidFill>
                  <a:schemeClr val="tx1"/>
                </a:solidFill>
                <a:effectLst/>
                <a:latin typeface="Segoe UI" panose="020B0502040204020203" pitchFamily="34" charset="0"/>
                <a:ea typeface="+mn-ea"/>
                <a:cs typeface="+mn-cs"/>
              </a:rPr>
              <a:t>First, We imported all the dependencies needed for the models. </a:t>
            </a:r>
          </a:p>
          <a:p>
            <a:r>
              <a:rPr lang="en-US" sz="882" kern="1200" dirty="0">
                <a:solidFill>
                  <a:schemeClr val="tx1"/>
                </a:solidFill>
                <a:effectLst/>
                <a:latin typeface="Segoe UI" panose="020B0502040204020203" pitchFamily="34" charset="0"/>
                <a:ea typeface="+mn-ea"/>
                <a:cs typeface="+mn-cs"/>
              </a:rPr>
              <a:t>Then final dataset was imported by reading in the csv file. </a:t>
            </a:r>
          </a:p>
          <a:p>
            <a:r>
              <a:rPr lang="en-US" sz="882" kern="1200" dirty="0">
                <a:solidFill>
                  <a:schemeClr val="tx1"/>
                </a:solidFill>
                <a:effectLst/>
                <a:latin typeface="Segoe UI" panose="020B0502040204020203" pitchFamily="34" charset="0"/>
                <a:ea typeface="+mn-ea"/>
                <a:cs typeface="+mn-cs"/>
              </a:rPr>
              <a:t>We checked for any missing values one more time. </a:t>
            </a:r>
          </a:p>
          <a:p>
            <a:r>
              <a:rPr lang="en-US" sz="882" kern="1200" dirty="0">
                <a:solidFill>
                  <a:schemeClr val="tx1"/>
                </a:solidFill>
                <a:effectLst/>
                <a:latin typeface="Segoe UI" panose="020B0502040204020203" pitchFamily="34" charset="0"/>
                <a:ea typeface="+mn-ea"/>
                <a:cs typeface="+mn-cs"/>
              </a:rPr>
              <a:t>Since all of our data is numerical we did not need to go through any encoding. </a:t>
            </a:r>
          </a:p>
          <a:p>
            <a:r>
              <a:rPr lang="en-US" sz="882" kern="1200" dirty="0">
                <a:solidFill>
                  <a:schemeClr val="tx1"/>
                </a:solidFill>
                <a:effectLst/>
                <a:latin typeface="Segoe UI" panose="020B0502040204020203" pitchFamily="34" charset="0"/>
                <a:ea typeface="+mn-ea"/>
                <a:cs typeface="+mn-cs"/>
              </a:rPr>
              <a:t>Then, the data was split into testing and training sets and feature scaling was performed. For feature scaling, we decided that the variations in our dataset can be minimized by dividing the housing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7:26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78099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code-coding-computer-data-57407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34.png"/><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hyperlink" Target="https://public.tableau.com/app/profile/paula.thompson/viz/OutlierProject/Story1?publish=yes" TargetMode="External"/><Relationship Id="rId2" Type="http://schemas.openxmlformats.org/officeDocument/2006/relationships/notesSlide" Target="../notesSlides/notesSlide21.xml"/><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4.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Independent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6E-D700-C443-89BA-E005190825A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Modeling Process</a:t>
            </a:r>
          </a:p>
        </p:txBody>
      </p:sp>
      <p:graphicFrame>
        <p:nvGraphicFramePr>
          <p:cNvPr id="4" name="Content Placeholder 3">
            <a:extLst>
              <a:ext uri="{FF2B5EF4-FFF2-40B4-BE49-F238E27FC236}">
                <a16:creationId xmlns:a16="http://schemas.microsoft.com/office/drawing/2014/main" id="{6AC01FB8-4FFC-684E-82A0-AAF132E702FE}"/>
              </a:ext>
            </a:extLst>
          </p:cNvPr>
          <p:cNvGraphicFramePr>
            <a:graphicFrameLocks noGrp="1"/>
          </p:cNvGraphicFramePr>
          <p:nvPr>
            <p:ph sz="quarter" idx="10"/>
            <p:extLst>
              <p:ext uri="{D42A27DB-BD31-4B8C-83A1-F6EECF244321}">
                <p14:modId xmlns:p14="http://schemas.microsoft.com/office/powerpoint/2010/main" val="2424278402"/>
              </p:ext>
            </p:extLst>
          </p:nvPr>
        </p:nvGraphicFramePr>
        <p:xfrm>
          <a:off x="584201" y="1844675"/>
          <a:ext cx="5130799"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A34C498-9061-2249-A814-2DFEE9A16C8A}"/>
              </a:ext>
            </a:extLst>
          </p:cNvPr>
          <p:cNvPicPr>
            <a:picLocks noChangeAspect="1"/>
          </p:cNvPicPr>
          <p:nvPr/>
        </p:nvPicPr>
        <p:blipFill>
          <a:blip r:embed="rId8"/>
          <a:stretch>
            <a:fillRect/>
          </a:stretch>
        </p:blipFill>
        <p:spPr>
          <a:xfrm>
            <a:off x="4329113" y="1844675"/>
            <a:ext cx="7013576" cy="683716"/>
          </a:xfrm>
          <a:prstGeom prst="rect">
            <a:avLst/>
          </a:prstGeom>
        </p:spPr>
      </p:pic>
      <p:pic>
        <p:nvPicPr>
          <p:cNvPr id="8" name="Picture 7">
            <a:extLst>
              <a:ext uri="{FF2B5EF4-FFF2-40B4-BE49-F238E27FC236}">
                <a16:creationId xmlns:a16="http://schemas.microsoft.com/office/drawing/2014/main" id="{C3D2665F-491B-004E-B322-BDC4DDC4B788}"/>
              </a:ext>
            </a:extLst>
          </p:cNvPr>
          <p:cNvPicPr>
            <a:picLocks noChangeAspect="1"/>
          </p:cNvPicPr>
          <p:nvPr/>
        </p:nvPicPr>
        <p:blipFill>
          <a:blip r:embed="rId9"/>
          <a:stretch>
            <a:fillRect/>
          </a:stretch>
        </p:blipFill>
        <p:spPr>
          <a:xfrm>
            <a:off x="4686301" y="2511397"/>
            <a:ext cx="6656388" cy="850472"/>
          </a:xfrm>
          <a:prstGeom prst="rect">
            <a:avLst/>
          </a:prstGeom>
        </p:spPr>
      </p:pic>
      <p:pic>
        <p:nvPicPr>
          <p:cNvPr id="9" name="Picture 8">
            <a:extLst>
              <a:ext uri="{FF2B5EF4-FFF2-40B4-BE49-F238E27FC236}">
                <a16:creationId xmlns:a16="http://schemas.microsoft.com/office/drawing/2014/main" id="{A236ECF1-2ED3-1947-A2A9-928A3E1CA8AD}"/>
              </a:ext>
            </a:extLst>
          </p:cNvPr>
          <p:cNvPicPr>
            <a:picLocks noChangeAspect="1"/>
          </p:cNvPicPr>
          <p:nvPr/>
        </p:nvPicPr>
        <p:blipFill>
          <a:blip r:embed="rId10"/>
          <a:stretch>
            <a:fillRect/>
          </a:stretch>
        </p:blipFill>
        <p:spPr>
          <a:xfrm>
            <a:off x="5472113" y="3257544"/>
            <a:ext cx="5870576" cy="1860286"/>
          </a:xfrm>
          <a:prstGeom prst="rect">
            <a:avLst/>
          </a:prstGeom>
        </p:spPr>
      </p:pic>
      <p:pic>
        <p:nvPicPr>
          <p:cNvPr id="10" name="Picture 9">
            <a:extLst>
              <a:ext uri="{FF2B5EF4-FFF2-40B4-BE49-F238E27FC236}">
                <a16:creationId xmlns:a16="http://schemas.microsoft.com/office/drawing/2014/main" id="{D9DDE83F-1A5F-B341-B86F-3C4B1D4E7CBD}"/>
              </a:ext>
            </a:extLst>
          </p:cNvPr>
          <p:cNvPicPr>
            <a:picLocks noChangeAspect="1"/>
          </p:cNvPicPr>
          <p:nvPr/>
        </p:nvPicPr>
        <p:blipFill>
          <a:blip r:embed="rId11"/>
          <a:stretch>
            <a:fillRect/>
          </a:stretch>
        </p:blipFill>
        <p:spPr>
          <a:xfrm>
            <a:off x="6017878" y="5032102"/>
            <a:ext cx="5324811" cy="380344"/>
          </a:xfrm>
          <a:prstGeom prst="rect">
            <a:avLst/>
          </a:prstGeom>
        </p:spPr>
      </p:pic>
      <p:pic>
        <p:nvPicPr>
          <p:cNvPr id="12" name="Picture 11">
            <a:extLst>
              <a:ext uri="{FF2B5EF4-FFF2-40B4-BE49-F238E27FC236}">
                <a16:creationId xmlns:a16="http://schemas.microsoft.com/office/drawing/2014/main" id="{CAFC1BBF-BE84-5043-A9FF-9ACEFAE80842}"/>
              </a:ext>
            </a:extLst>
          </p:cNvPr>
          <p:cNvPicPr>
            <a:picLocks noChangeAspect="1"/>
          </p:cNvPicPr>
          <p:nvPr/>
        </p:nvPicPr>
        <p:blipFill>
          <a:blip r:embed="rId12"/>
          <a:stretch>
            <a:fillRect/>
          </a:stretch>
        </p:blipFill>
        <p:spPr>
          <a:xfrm>
            <a:off x="7172325" y="5341938"/>
            <a:ext cx="4238458" cy="719552"/>
          </a:xfrm>
          <a:prstGeom prst="rect">
            <a:avLst/>
          </a:prstGeom>
        </p:spPr>
      </p:pic>
      <p:pic>
        <p:nvPicPr>
          <p:cNvPr id="13" name="Picture 12">
            <a:extLst>
              <a:ext uri="{FF2B5EF4-FFF2-40B4-BE49-F238E27FC236}">
                <a16:creationId xmlns:a16="http://schemas.microsoft.com/office/drawing/2014/main" id="{951FB469-4E1C-CE46-A2AB-D986804B04CF}"/>
              </a:ext>
            </a:extLst>
          </p:cNvPr>
          <p:cNvPicPr>
            <a:picLocks noChangeAspect="1"/>
          </p:cNvPicPr>
          <p:nvPr/>
        </p:nvPicPr>
        <p:blipFill>
          <a:blip r:embed="rId13"/>
          <a:stretch>
            <a:fillRect/>
          </a:stretch>
        </p:blipFill>
        <p:spPr>
          <a:xfrm>
            <a:off x="8097675" y="5972216"/>
            <a:ext cx="3310097" cy="313382"/>
          </a:xfrm>
          <a:prstGeom prst="rect">
            <a:avLst/>
          </a:prstGeom>
        </p:spPr>
      </p:pic>
    </p:spTree>
    <p:extLst>
      <p:ext uri="{BB962C8B-B14F-4D97-AF65-F5344CB8AC3E}">
        <p14:creationId xmlns:p14="http://schemas.microsoft.com/office/powerpoint/2010/main" val="277170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2708434"/>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Squared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5" name="Picture 4">
            <a:extLst>
              <a:ext uri="{FF2B5EF4-FFF2-40B4-BE49-F238E27FC236}">
                <a16:creationId xmlns:a16="http://schemas.microsoft.com/office/drawing/2014/main" id="{3192F947-4082-6441-AA05-185DD7DE09F2}"/>
              </a:ext>
            </a:extLst>
          </p:cNvPr>
          <p:cNvPicPr>
            <a:picLocks noChangeAspect="1"/>
          </p:cNvPicPr>
          <p:nvPr/>
        </p:nvPicPr>
        <p:blipFill>
          <a:blip r:embed="rId3"/>
          <a:stretch>
            <a:fillRect/>
          </a:stretch>
        </p:blipFill>
        <p:spPr>
          <a:xfrm>
            <a:off x="5915338" y="1572514"/>
            <a:ext cx="5560822" cy="1926131"/>
          </a:xfrm>
          <a:prstGeom prst="rect">
            <a:avLst/>
          </a:prstGeom>
        </p:spPr>
      </p:pic>
      <p:pic>
        <p:nvPicPr>
          <p:cNvPr id="6" name="Picture 5">
            <a:extLst>
              <a:ext uri="{FF2B5EF4-FFF2-40B4-BE49-F238E27FC236}">
                <a16:creationId xmlns:a16="http://schemas.microsoft.com/office/drawing/2014/main" id="{BB5EB614-ACBD-8A46-9B46-B96AEEAD7423}"/>
              </a:ext>
            </a:extLst>
          </p:cNvPr>
          <p:cNvPicPr>
            <a:picLocks noChangeAspect="1"/>
          </p:cNvPicPr>
          <p:nvPr/>
        </p:nvPicPr>
        <p:blipFill>
          <a:blip r:embed="rId4"/>
          <a:stretch>
            <a:fillRect/>
          </a:stretch>
        </p:blipFill>
        <p:spPr>
          <a:xfrm>
            <a:off x="5915338" y="3697732"/>
            <a:ext cx="4913937" cy="142316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08490" y="2720496"/>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3"/>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a:xfrm>
            <a:off x="3487738" y="4800600"/>
            <a:ext cx="2313432" cy="1468438"/>
          </a:xfrm>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srcRect t="10615" b="10615"/>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F4305542-CF4E-4D5D-83C4-2B7B6FF8A648}"/>
              </a:ext>
            </a:extLst>
          </p:cNvPr>
          <p:cNvPicPr>
            <a:picLocks noChangeAspect="1"/>
          </p:cNvPicPr>
          <p:nvPr/>
        </p:nvPicPr>
        <p:blipFill>
          <a:blip r:embed="rId3"/>
          <a:stretch>
            <a:fillRect/>
          </a:stretch>
        </p:blipFill>
        <p:spPr>
          <a:xfrm>
            <a:off x="588263" y="5200311"/>
            <a:ext cx="6335908" cy="1354280"/>
          </a:xfrm>
          <a:prstGeom prst="rect">
            <a:avLst/>
          </a:prstGeom>
          <a:ln>
            <a:solidFill>
              <a:schemeClr val="tx1"/>
            </a:solidFill>
          </a:ln>
        </p:spPr>
      </p:pic>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4"/>
          <a:stretch>
            <a:fillRect/>
          </a:stretch>
        </p:blipFill>
        <p:spPr>
          <a:xfrm>
            <a:off x="693592" y="1485484"/>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5"/>
          <a:stretch>
            <a:fillRect/>
          </a:stretch>
        </p:blipFill>
        <p:spPr>
          <a:xfrm>
            <a:off x="8265129" y="1506750"/>
            <a:ext cx="3592858" cy="4533327"/>
          </a:xfrm>
          <a:prstGeom prst="rect">
            <a:avLst/>
          </a:prstGeom>
        </p:spPr>
      </p:pic>
      <p:sp>
        <p:nvSpPr>
          <p:cNvPr id="7" name="Rectangle 6">
            <a:extLst>
              <a:ext uri="{FF2B5EF4-FFF2-40B4-BE49-F238E27FC236}">
                <a16:creationId xmlns:a16="http://schemas.microsoft.com/office/drawing/2014/main" id="{C6C52D5D-B498-9C42-ADC9-2CC635868260}"/>
              </a:ext>
            </a:extLst>
          </p:cNvPr>
          <p:cNvSpPr/>
          <p:nvPr/>
        </p:nvSpPr>
        <p:spPr bwMode="auto">
          <a:xfrm>
            <a:off x="598896" y="6034117"/>
            <a:ext cx="3973104"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4450021" y="479689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a:xfrm>
            <a:off x="588263" y="2873414"/>
            <a:ext cx="4159950" cy="1107996"/>
          </a:xfrm>
        </p:spPr>
        <p:txBody>
          <a:bodyPr/>
          <a:lstStyle/>
          <a:p>
            <a:r>
              <a:rPr lang="en-US" dirty="0"/>
              <a:t>Data Visualization: GUI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4592942" cy="363946"/>
          </a:xfrm>
          <a:prstGeom prst="rect">
            <a:avLst/>
          </a:prstGeom>
          <a:noFill/>
        </p:spPr>
        <p:txBody>
          <a:bodyPr wrap="square">
            <a:spAutoFit/>
          </a:bodyPr>
          <a:lstStyle/>
          <a:p>
            <a:r>
              <a:rPr lang="en-US" dirty="0">
                <a:hlinkClick r:id="rId3"/>
              </a:rPr>
              <a:t>Outlier Project | tkinter GUI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4"/>
          <a:stretch>
            <a:fillRect/>
          </a:stretch>
        </p:blipFill>
        <p:spPr>
          <a:xfrm>
            <a:off x="6096000" y="402336"/>
            <a:ext cx="5029636" cy="5799879"/>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FF2-1668-E64B-BB9E-02118CE33CB1}"/>
              </a:ext>
            </a:extLst>
          </p:cNvPr>
          <p:cNvSpPr>
            <a:spLocks noGrp="1"/>
          </p:cNvSpPr>
          <p:nvPr>
            <p:ph type="title"/>
          </p:nvPr>
        </p:nvSpPr>
        <p:spPr>
          <a:xfrm>
            <a:off x="588263" y="180201"/>
            <a:ext cx="11018520" cy="1107996"/>
          </a:xfrm>
        </p:spPr>
        <p:txBody>
          <a:bodyPr/>
          <a:lstStyle/>
          <a:p>
            <a:r>
              <a:rPr lang="en-US" dirty="0"/>
              <a:t>Multiple Linear Regression Model:</a:t>
            </a:r>
            <a:br>
              <a:rPr lang="en-US" dirty="0"/>
            </a:br>
            <a:r>
              <a:rPr lang="en-US" dirty="0"/>
              <a:t>Graphic User Interface</a:t>
            </a:r>
          </a:p>
        </p:txBody>
      </p:sp>
      <p:pic>
        <p:nvPicPr>
          <p:cNvPr id="4" name="Screen Recording 2022-04-04 at 2.03.12 PM.mov" descr="Screen Recording 2022-04-04 at 2.03.12 PM.mov">
            <a:hlinkClick r:id="" action="ppaction://media"/>
            <a:extLst>
              <a:ext uri="{FF2B5EF4-FFF2-40B4-BE49-F238E27FC236}">
                <a16:creationId xmlns:a16="http://schemas.microsoft.com/office/drawing/2014/main" id="{2781DC6C-C738-1E41-9578-1C4A07CD3C0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865313" y="1844675"/>
            <a:ext cx="8456612" cy="4424363"/>
          </a:xfrm>
        </p:spPr>
      </p:pic>
    </p:spTree>
    <p:extLst>
      <p:ext uri="{BB962C8B-B14F-4D97-AF65-F5344CB8AC3E}">
        <p14:creationId xmlns:p14="http://schemas.microsoft.com/office/powerpoint/2010/main" val="22780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Regression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Random Forest Regressor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Neural Network Model</a:t>
            </a: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MAE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RMSE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 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USzipcode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3379387"/>
          </a:xfrm>
        </p:spPr>
        <p:txBody>
          <a:bodyPr/>
          <a:lstStyle/>
          <a:p>
            <a:r>
              <a:rPr lang="en-US" dirty="0"/>
              <a:t>Python</a:t>
            </a:r>
          </a:p>
          <a:p>
            <a:pPr lvl="1"/>
            <a:r>
              <a:rPr lang="en-US" dirty="0"/>
              <a:t>pandas</a:t>
            </a:r>
          </a:p>
          <a:p>
            <a:pPr lvl="1"/>
            <a:r>
              <a:rPr lang="en-US" dirty="0" err="1"/>
              <a:t>numpy</a:t>
            </a:r>
            <a:endParaRPr lang="en-US" dirty="0"/>
          </a:p>
          <a:p>
            <a:pPr lvl="1"/>
            <a:r>
              <a:rPr lang="en-US" dirty="0"/>
              <a:t>matplotlib</a:t>
            </a:r>
          </a:p>
          <a:p>
            <a:pPr lvl="1"/>
            <a:r>
              <a:rPr lang="en-US" dirty="0"/>
              <a:t>sci-kit learn</a:t>
            </a:r>
          </a:p>
          <a:p>
            <a:pPr lvl="1"/>
            <a:r>
              <a:rPr lang="en-US" dirty="0"/>
              <a:t>Seaborn</a:t>
            </a:r>
          </a:p>
          <a:p>
            <a:pPr lvl="1"/>
            <a:r>
              <a:rPr lang="en-US" dirty="0" err="1"/>
              <a:t>tensorflow</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1274195"/>
          </a:xfrm>
        </p:spPr>
        <p:txBody>
          <a:bodyPr/>
          <a:lstStyle/>
          <a:p>
            <a:r>
              <a:rPr lang="en-US" dirty="0"/>
              <a:t>Tableau </a:t>
            </a:r>
          </a:p>
          <a:p>
            <a:r>
              <a:rPr lang="en-US" dirty="0" err="1"/>
              <a:t>VizQL</a:t>
            </a:r>
            <a:endParaRPr lang="en-US" dirty="0"/>
          </a:p>
          <a:p>
            <a:r>
              <a:rPr lang="en-US" dirty="0" err="1"/>
              <a:t>Tkinter</a:t>
            </a:r>
            <a:r>
              <a:rPr lang="en-US" dirty="0"/>
              <a:t> (Python)</a:t>
            </a:r>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2162</TotalTime>
  <Words>4796</Words>
  <Application>Microsoft Office PowerPoint</Application>
  <PresentationFormat>Widescreen</PresentationFormat>
  <Paragraphs>414</Paragraphs>
  <Slides>32</Slides>
  <Notes>28</Notes>
  <HiddenSlides>1</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 Modeling Process</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Neural Network Model</vt:lpstr>
      <vt:lpstr>Data Visualization: GUI &amp; Tableau</vt:lpstr>
      <vt:lpstr>Multiple Linear Regression Model: Graphic User Interface</vt:lpstr>
      <vt:lpstr>PowerPoint Presentation</vt:lpstr>
      <vt:lpstr>PowerPoint Presentation</vt:lpstr>
      <vt:lpstr>PowerPoint Presentation</vt:lpstr>
      <vt:lpstr>Recommendations and Lessons Learned </vt:lpstr>
      <vt:lpstr>Questions?</vt:lpstr>
      <vt:lpstr>Project Flow Chart</vt:lpstr>
      <vt:lpstr>PowerPoint Presentation</vt:lpstr>
      <vt:lpstr>PowerPoint Presentation</vt:lpstr>
      <vt:lpstr>Appendix</vt:lpstr>
      <vt:lpstr>Machine Learning Flow Chart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79</cp:revision>
  <dcterms:created xsi:type="dcterms:W3CDTF">2022-03-16T02:13:46Z</dcterms:created>
  <dcterms:modified xsi:type="dcterms:W3CDTF">2022-04-06T03:30:35Z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